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1" r:id="rId2"/>
    <p:sldId id="275" r:id="rId3"/>
    <p:sldId id="286" r:id="rId4"/>
    <p:sldId id="289" r:id="rId5"/>
    <p:sldId id="291" r:id="rId6"/>
    <p:sldId id="290" r:id="rId7"/>
    <p:sldId id="28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037" autoAdjust="0"/>
    <p:restoredTop sz="95588" autoAdjust="0"/>
  </p:normalViewPr>
  <p:slideViewPr>
    <p:cSldViewPr snapToGrid="0" showGuides="1">
      <p:cViewPr varScale="1">
        <p:scale>
          <a:sx n="60" d="100"/>
          <a:sy n="60" d="100"/>
        </p:scale>
        <p:origin x="176" y="107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23.09.2020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emf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2020/09/23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A92D-F831-DA4B-AFC5-D7BACD71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0549-3527-CD44-8298-DD442D34F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5358535" cy="4675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97F41-FB1D-7944-81B8-2689A5CEC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502" y="1635125"/>
            <a:ext cx="5356948" cy="4675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0B612-8F4B-554F-9E5B-C35A1C05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54D95-5294-574A-B331-FC979394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Rektangel 3">
            <a:extLst>
              <a:ext uri="{FF2B5EF4-FFF2-40B4-BE49-F238E27FC236}">
                <a16:creationId xmlns:a16="http://schemas.microsoft.com/office/drawing/2014/main" id="{2722824A-2E56-CD4F-B46A-83D6688E8545}"/>
              </a:ext>
            </a:extLst>
          </p:cNvPr>
          <p:cNvSpPr/>
          <p:nvPr/>
        </p:nvSpPr>
        <p:spPr>
          <a:xfrm>
            <a:off x="-19050" y="19048"/>
            <a:ext cx="12192000" cy="6838951"/>
          </a:xfrm>
          <a:prstGeom prst="rect">
            <a:avLst/>
          </a:prstGeom>
          <a:solidFill>
            <a:srgbClr val="255D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700" dirty="0"/>
          </a:p>
        </p:txBody>
      </p:sp>
      <p:sp>
        <p:nvSpPr>
          <p:cNvPr id="10" name="Tekstfelt 43">
            <a:extLst>
              <a:ext uri="{FF2B5EF4-FFF2-40B4-BE49-F238E27FC236}">
                <a16:creationId xmlns:a16="http://schemas.microsoft.com/office/drawing/2014/main" id="{857875E2-2BDA-D64C-B395-CCD8501C2319}"/>
              </a:ext>
            </a:extLst>
          </p:cNvPr>
          <p:cNvSpPr txBox="1"/>
          <p:nvPr/>
        </p:nvSpPr>
        <p:spPr>
          <a:xfrm>
            <a:off x="2279356" y="993030"/>
            <a:ext cx="4521493" cy="54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a-DK" sz="1400" b="1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Velkommen til hold-/auditorieundervisning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da-DK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skal følge følgende retningslinjer:</a:t>
            </a:r>
            <a:endParaRPr lang="da-DK" sz="1400" b="1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Billede 10">
            <a:extLst>
              <a:ext uri="{FF2B5EF4-FFF2-40B4-BE49-F238E27FC236}">
                <a16:creationId xmlns:a16="http://schemas.microsoft.com/office/drawing/2014/main" id="{64FEDA50-B5B2-DE48-BBF4-A80504EE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93" y="169964"/>
            <a:ext cx="957473" cy="957474"/>
          </a:xfrm>
          <a:prstGeom prst="rect">
            <a:avLst/>
          </a:prstGeom>
        </p:spPr>
      </p:pic>
      <p:sp>
        <p:nvSpPr>
          <p:cNvPr id="13" name="Tekstfelt 11">
            <a:extLst>
              <a:ext uri="{FF2B5EF4-FFF2-40B4-BE49-F238E27FC236}">
                <a16:creationId xmlns:a16="http://schemas.microsoft.com/office/drawing/2014/main" id="{DF8AD67F-DBA0-C646-9EB7-540F3119C0EE}"/>
              </a:ext>
            </a:extLst>
          </p:cNvPr>
          <p:cNvSpPr txBox="1"/>
          <p:nvPr/>
        </p:nvSpPr>
        <p:spPr>
          <a:xfrm>
            <a:off x="2247788" y="227207"/>
            <a:ext cx="640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b="1" dirty="0">
                <a:solidFill>
                  <a:schemeClr val="bg1"/>
                </a:solidFill>
              </a:rPr>
              <a:t>Corona – guidelines</a:t>
            </a:r>
          </a:p>
        </p:txBody>
      </p:sp>
      <p:pic>
        <p:nvPicPr>
          <p:cNvPr id="11" name="Billede 44">
            <a:extLst>
              <a:ext uri="{FF2B5EF4-FFF2-40B4-BE49-F238E27FC236}">
                <a16:creationId xmlns:a16="http://schemas.microsoft.com/office/drawing/2014/main" id="{26859C49-0D7F-0046-B0CB-88D2F153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893" y="5809374"/>
            <a:ext cx="1150191" cy="77135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32E5A2C-A516-2043-A6EA-9E88552B7251}"/>
              </a:ext>
            </a:extLst>
          </p:cNvPr>
          <p:cNvGrpSpPr>
            <a:grpSpLocks noChangeAspect="1"/>
          </p:cNvGrpSpPr>
          <p:nvPr/>
        </p:nvGrpSpPr>
        <p:grpSpPr>
          <a:xfrm>
            <a:off x="2356090" y="1650390"/>
            <a:ext cx="1080000" cy="4878714"/>
            <a:chOff x="2472941" y="1741833"/>
            <a:chExt cx="885900" cy="4001901"/>
          </a:xfrm>
        </p:grpSpPr>
        <p:pic>
          <p:nvPicPr>
            <p:cNvPr id="14" name="Billede 1">
              <a:extLst>
                <a:ext uri="{FF2B5EF4-FFF2-40B4-BE49-F238E27FC236}">
                  <a16:creationId xmlns:a16="http://schemas.microsoft.com/office/drawing/2014/main" id="{E03B6440-F39E-0244-8981-2C61C815B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2328589"/>
              <a:ext cx="885458" cy="482575"/>
            </a:xfrm>
            <a:prstGeom prst="rect">
              <a:avLst/>
            </a:prstGeom>
          </p:spPr>
        </p:pic>
        <p:pic>
          <p:nvPicPr>
            <p:cNvPr id="15" name="Billede 2">
              <a:extLst>
                <a:ext uri="{FF2B5EF4-FFF2-40B4-BE49-F238E27FC236}">
                  <a16:creationId xmlns:a16="http://schemas.microsoft.com/office/drawing/2014/main" id="{6A124036-E3B5-D04D-B140-0A48B3B49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2914943"/>
              <a:ext cx="885458" cy="482574"/>
            </a:xfrm>
            <a:prstGeom prst="rect">
              <a:avLst/>
            </a:prstGeom>
          </p:spPr>
        </p:pic>
        <p:pic>
          <p:nvPicPr>
            <p:cNvPr id="16" name="Billede 5">
              <a:extLst>
                <a:ext uri="{FF2B5EF4-FFF2-40B4-BE49-F238E27FC236}">
                  <a16:creationId xmlns:a16="http://schemas.microsoft.com/office/drawing/2014/main" id="{CFAB9CB3-E881-CA40-A43D-83C2A6407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4674405"/>
              <a:ext cx="885458" cy="482574"/>
            </a:xfrm>
            <a:prstGeom prst="rect">
              <a:avLst/>
            </a:prstGeom>
          </p:spPr>
        </p:pic>
        <p:pic>
          <p:nvPicPr>
            <p:cNvPr id="17" name="Billede 6">
              <a:extLst>
                <a:ext uri="{FF2B5EF4-FFF2-40B4-BE49-F238E27FC236}">
                  <a16:creationId xmlns:a16="http://schemas.microsoft.com/office/drawing/2014/main" id="{D6D6DD6F-3CB2-6E41-9BC5-18F43834F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162" y="4088052"/>
              <a:ext cx="885458" cy="482574"/>
            </a:xfrm>
            <a:prstGeom prst="rect">
              <a:avLst/>
            </a:prstGeom>
          </p:spPr>
        </p:pic>
        <p:grpSp>
          <p:nvGrpSpPr>
            <p:cNvPr id="18" name="Gruppe 12">
              <a:extLst>
                <a:ext uri="{FF2B5EF4-FFF2-40B4-BE49-F238E27FC236}">
                  <a16:creationId xmlns:a16="http://schemas.microsoft.com/office/drawing/2014/main" id="{5FBEBC05-514A-C146-B8ED-9C38DED117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3162" y="1741833"/>
              <a:ext cx="885458" cy="482977"/>
              <a:chOff x="2828925" y="6617020"/>
              <a:chExt cx="1980000" cy="1080000"/>
            </a:xfrm>
          </p:grpSpPr>
          <p:sp>
            <p:nvSpPr>
              <p:cNvPr id="19" name="Rektangel 13">
                <a:extLst>
                  <a:ext uri="{FF2B5EF4-FFF2-40B4-BE49-F238E27FC236}">
                    <a16:creationId xmlns:a16="http://schemas.microsoft.com/office/drawing/2014/main" id="{F5931112-7EF3-3C49-9217-532CD6D8FC6C}"/>
                  </a:ext>
                </a:extLst>
              </p:cNvPr>
              <p:cNvSpPr/>
              <p:nvPr/>
            </p:nvSpPr>
            <p:spPr>
              <a:xfrm>
                <a:off x="2828925" y="6617020"/>
                <a:ext cx="1980000" cy="1080000"/>
              </a:xfrm>
              <a:prstGeom prst="rect">
                <a:avLst/>
              </a:prstGeom>
              <a:solidFill>
                <a:srgbClr val="019B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0" name="Afrundet rektangel 14">
                <a:extLst>
                  <a:ext uri="{FF2B5EF4-FFF2-40B4-BE49-F238E27FC236}">
                    <a16:creationId xmlns:a16="http://schemas.microsoft.com/office/drawing/2014/main" id="{9841918E-25DB-2546-9F9B-9A832C0ED4EE}"/>
                  </a:ext>
                </a:extLst>
              </p:cNvPr>
              <p:cNvSpPr/>
              <p:nvPr/>
            </p:nvSpPr>
            <p:spPr>
              <a:xfrm>
                <a:off x="3679825" y="6788150"/>
                <a:ext cx="139100" cy="609600"/>
              </a:xfrm>
              <a:prstGeom prst="roundRect">
                <a:avLst/>
              </a:prstGeom>
              <a:solidFill>
                <a:srgbClr val="009999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1" name="Ellipse 15">
                <a:extLst>
                  <a:ext uri="{FF2B5EF4-FFF2-40B4-BE49-F238E27FC236}">
                    <a16:creationId xmlns:a16="http://schemas.microsoft.com/office/drawing/2014/main" id="{B880CA4E-50AC-F149-A976-31065B7F551A}"/>
                  </a:ext>
                </a:extLst>
              </p:cNvPr>
              <p:cNvSpPr/>
              <p:nvPr/>
            </p:nvSpPr>
            <p:spPr>
              <a:xfrm>
                <a:off x="3630312" y="7340690"/>
                <a:ext cx="238125" cy="209550"/>
              </a:xfrm>
              <a:prstGeom prst="ellipse">
                <a:avLst/>
              </a:prstGeom>
              <a:solidFill>
                <a:srgbClr val="009999"/>
              </a:solidFill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2" name="Ellipse 16">
                <a:extLst>
                  <a:ext uri="{FF2B5EF4-FFF2-40B4-BE49-F238E27FC236}">
                    <a16:creationId xmlns:a16="http://schemas.microsoft.com/office/drawing/2014/main" id="{96B0895A-B069-784D-BA31-A3AECEE01D23}"/>
                  </a:ext>
                </a:extLst>
              </p:cNvPr>
              <p:cNvSpPr/>
              <p:nvPr/>
            </p:nvSpPr>
            <p:spPr>
              <a:xfrm>
                <a:off x="3698874" y="7397750"/>
                <a:ext cx="101000" cy="98425"/>
              </a:xfrm>
              <a:prstGeom prst="ellipse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sp>
            <p:nvSpPr>
              <p:cNvPr id="23" name="Afrundet rektangel 17">
                <a:extLst>
                  <a:ext uri="{FF2B5EF4-FFF2-40B4-BE49-F238E27FC236}">
                    <a16:creationId xmlns:a16="http://schemas.microsoft.com/office/drawing/2014/main" id="{718ED466-60A5-C942-8ABF-2AB6114BA6E1}"/>
                  </a:ext>
                </a:extLst>
              </p:cNvPr>
              <p:cNvSpPr/>
              <p:nvPr/>
            </p:nvSpPr>
            <p:spPr>
              <a:xfrm>
                <a:off x="3727149" y="7015208"/>
                <a:ext cx="36000" cy="406719"/>
              </a:xfrm>
              <a:prstGeom prst="roundRect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700"/>
              </a:p>
            </p:txBody>
          </p:sp>
          <p:cxnSp>
            <p:nvCxnSpPr>
              <p:cNvPr id="24" name="Lige forbindelse 18">
                <a:extLst>
                  <a:ext uri="{FF2B5EF4-FFF2-40B4-BE49-F238E27FC236}">
                    <a16:creationId xmlns:a16="http://schemas.microsoft.com/office/drawing/2014/main" id="{412BF15F-55D9-7643-831C-BFA09A7F89C2}"/>
                  </a:ext>
                </a:extLst>
              </p:cNvPr>
              <p:cNvCxnSpPr/>
              <p:nvPr/>
            </p:nvCxnSpPr>
            <p:spPr>
              <a:xfrm>
                <a:off x="3679825" y="690245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Lige forbindelse 19">
                <a:extLst>
                  <a:ext uri="{FF2B5EF4-FFF2-40B4-BE49-F238E27FC236}">
                    <a16:creationId xmlns:a16="http://schemas.microsoft.com/office/drawing/2014/main" id="{F2610CF4-A379-7647-9FCA-A56ACF72F724}"/>
                  </a:ext>
                </a:extLst>
              </p:cNvPr>
              <p:cNvCxnSpPr/>
              <p:nvPr/>
            </p:nvCxnSpPr>
            <p:spPr>
              <a:xfrm>
                <a:off x="3679825" y="699770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Lige forbindelse 20">
                <a:extLst>
                  <a:ext uri="{FF2B5EF4-FFF2-40B4-BE49-F238E27FC236}">
                    <a16:creationId xmlns:a16="http://schemas.microsoft.com/office/drawing/2014/main" id="{15CE67C8-21F2-584B-8D7A-D929AD2CF090}"/>
                  </a:ext>
                </a:extLst>
              </p:cNvPr>
              <p:cNvCxnSpPr/>
              <p:nvPr/>
            </p:nvCxnSpPr>
            <p:spPr>
              <a:xfrm>
                <a:off x="3676650" y="709930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Lige forbindelse 21">
                <a:extLst>
                  <a:ext uri="{FF2B5EF4-FFF2-40B4-BE49-F238E27FC236}">
                    <a16:creationId xmlns:a16="http://schemas.microsoft.com/office/drawing/2014/main" id="{F43ED2A2-98CB-B64D-90A4-D3F3056B2C43}"/>
                  </a:ext>
                </a:extLst>
              </p:cNvPr>
              <p:cNvCxnSpPr/>
              <p:nvPr/>
            </p:nvCxnSpPr>
            <p:spPr>
              <a:xfrm>
                <a:off x="3676650" y="7194550"/>
                <a:ext cx="47324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2991DD-E68C-6E41-A16B-E04792769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72941" y="3501296"/>
              <a:ext cx="885679" cy="4829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8AD2F6A-31F6-2945-B668-449FECB34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73162" y="5260757"/>
              <a:ext cx="885679" cy="482977"/>
            </a:xfrm>
            <a:prstGeom prst="rect">
              <a:avLst/>
            </a:prstGeom>
          </p:spPr>
        </p:pic>
      </p:grpSp>
      <p:sp>
        <p:nvSpPr>
          <p:cNvPr id="30" name="Rektangel 9">
            <a:extLst>
              <a:ext uri="{FF2B5EF4-FFF2-40B4-BE49-F238E27FC236}">
                <a16:creationId xmlns:a16="http://schemas.microsoft.com/office/drawing/2014/main" id="{F83D35A5-9B86-5C41-A3FB-58E683EC21EC}"/>
              </a:ext>
            </a:extLst>
          </p:cNvPr>
          <p:cNvSpPr/>
          <p:nvPr/>
        </p:nvSpPr>
        <p:spPr>
          <a:xfrm>
            <a:off x="3584033" y="1682599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Mød ikke op, hvis du har symptomer på COVID-19 – også lette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Host/nys i ærmet</a:t>
            </a:r>
          </a:p>
        </p:txBody>
      </p:sp>
      <p:sp>
        <p:nvSpPr>
          <p:cNvPr id="31" name="Rektangel 9">
            <a:extLst>
              <a:ext uri="{FF2B5EF4-FFF2-40B4-BE49-F238E27FC236}">
                <a16:creationId xmlns:a16="http://schemas.microsoft.com/office/drawing/2014/main" id="{252B6818-4FDB-7548-9856-A6B45D88E1A4}"/>
              </a:ext>
            </a:extLst>
          </p:cNvPr>
          <p:cNvSpPr/>
          <p:nvPr/>
        </p:nvSpPr>
        <p:spPr>
          <a:xfrm>
            <a:off x="3592552" y="2299081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Hold afstand på minimum 1 meter,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Undgå at bruge elevatorer. Hold 2 m afstand, hvis de bruges. </a:t>
            </a:r>
          </a:p>
        </p:txBody>
      </p:sp>
      <p:sp>
        <p:nvSpPr>
          <p:cNvPr id="32" name="Rektangel 9">
            <a:extLst>
              <a:ext uri="{FF2B5EF4-FFF2-40B4-BE49-F238E27FC236}">
                <a16:creationId xmlns:a16="http://schemas.microsoft.com/office/drawing/2014/main" id="{DE76B436-3472-5545-8A3A-7D60E7CF7E73}"/>
              </a:ext>
            </a:extLst>
          </p:cNvPr>
          <p:cNvSpPr/>
          <p:nvPr/>
        </p:nvSpPr>
        <p:spPr>
          <a:xfrm>
            <a:off x="3592552" y="2891027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Sprit hænder, når du går ind i bygningen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Sprit hænder når du går ind i UV-lokalet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Sørg for god håndhygiejne - grundigt og ofte </a:t>
            </a:r>
          </a:p>
        </p:txBody>
      </p:sp>
      <p:sp>
        <p:nvSpPr>
          <p:cNvPr id="33" name="Rektangel 9">
            <a:extLst>
              <a:ext uri="{FF2B5EF4-FFF2-40B4-BE49-F238E27FC236}">
                <a16:creationId xmlns:a16="http://schemas.microsoft.com/office/drawing/2014/main" id="{59D8946E-6107-6441-A45F-80E7690041AB}"/>
              </a:ext>
            </a:extLst>
          </p:cNvPr>
          <p:cNvSpPr/>
          <p:nvPr/>
        </p:nvSpPr>
        <p:spPr>
          <a:xfrm>
            <a:off x="3592552" y="3736254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Ved indgang i lokalet; sæt jer, så tæt passage af andre minimeres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Vær opmærksom på, hvor I må/ikke må sidde</a:t>
            </a:r>
          </a:p>
        </p:txBody>
      </p:sp>
      <p:sp>
        <p:nvSpPr>
          <p:cNvPr id="34" name="Rektangel 9">
            <a:extLst>
              <a:ext uri="{FF2B5EF4-FFF2-40B4-BE49-F238E27FC236}">
                <a16:creationId xmlns:a16="http://schemas.microsoft.com/office/drawing/2014/main" id="{B7AA991E-EA1A-5649-8ADC-79BC777E5B38}"/>
              </a:ext>
            </a:extLst>
          </p:cNvPr>
          <p:cNvSpPr/>
          <p:nvPr/>
        </p:nvSpPr>
        <p:spPr>
          <a:xfrm>
            <a:off x="3592552" y="4268094"/>
            <a:ext cx="8401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Sid med min. 1 m afstand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Undgå at gå rundt under undervisningen</a:t>
            </a:r>
          </a:p>
        </p:txBody>
      </p:sp>
      <p:sp>
        <p:nvSpPr>
          <p:cNvPr id="35" name="Rektangel 9">
            <a:extLst>
              <a:ext uri="{FF2B5EF4-FFF2-40B4-BE49-F238E27FC236}">
                <a16:creationId xmlns:a16="http://schemas.microsoft.com/office/drawing/2014/main" id="{C7106EB4-D862-3041-BD20-B351F87E2012}"/>
              </a:ext>
            </a:extLst>
          </p:cNvPr>
          <p:cNvSpPr/>
          <p:nvPr/>
        </p:nvSpPr>
        <p:spPr>
          <a:xfrm>
            <a:off x="3592552" y="4917190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Meld dig til at rengøre pladser efter undervisning – husk at rengøre sprayflaske efter brug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Del ikke udstyr med andre</a:t>
            </a:r>
          </a:p>
        </p:txBody>
      </p:sp>
      <p:sp>
        <p:nvSpPr>
          <p:cNvPr id="36" name="Rektangel 9">
            <a:extLst>
              <a:ext uri="{FF2B5EF4-FFF2-40B4-BE49-F238E27FC236}">
                <a16:creationId xmlns:a16="http://schemas.microsoft.com/office/drawing/2014/main" id="{57882BC7-01BD-8C46-9A12-8556920E598B}"/>
              </a:ext>
            </a:extLst>
          </p:cNvPr>
          <p:cNvSpPr/>
          <p:nvPr/>
        </p:nvSpPr>
        <p:spPr>
          <a:xfrm>
            <a:off x="3592552" y="5806117"/>
            <a:ext cx="8401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Tøm lokalet tættest på udgangen først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Forlad lokalet i god ro og orden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bg1"/>
                </a:solidFill>
              </a:rPr>
              <a:t>Hold afstand til hinanden</a:t>
            </a:r>
          </a:p>
        </p:txBody>
      </p:sp>
    </p:spTree>
    <p:extLst>
      <p:ext uri="{BB962C8B-B14F-4D97-AF65-F5344CB8AC3E}">
        <p14:creationId xmlns:p14="http://schemas.microsoft.com/office/powerpoint/2010/main" val="136375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Kodegenbrug</a:t>
            </a: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8F9EBC-F004-A34F-BFE2-DB4BFCEFC74F}"/>
              </a:ext>
            </a:extLst>
          </p:cNvPr>
          <p:cNvSpPr/>
          <p:nvPr/>
        </p:nvSpPr>
        <p:spPr>
          <a:xfrm>
            <a:off x="1585425" y="1405482"/>
            <a:ext cx="2520000" cy="25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4ED21B-2126-8D4D-AC68-D3AEDBF14E26}"/>
              </a:ext>
            </a:extLst>
          </p:cNvPr>
          <p:cNvSpPr>
            <a:spLocks noChangeAspect="1"/>
          </p:cNvSpPr>
          <p:nvPr/>
        </p:nvSpPr>
        <p:spPr>
          <a:xfrm>
            <a:off x="2305425" y="2125482"/>
            <a:ext cx="1080000" cy="10800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402FC-82C9-424A-BADC-639875CB0E2E}"/>
              </a:ext>
            </a:extLst>
          </p:cNvPr>
          <p:cNvSpPr txBox="1"/>
          <p:nvPr/>
        </p:nvSpPr>
        <p:spPr>
          <a:xfrm>
            <a:off x="863600" y="4378513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arealet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annulusen</a:t>
            </a:r>
            <a:r>
              <a:rPr lang="en-US" dirty="0"/>
              <a:t> med </a:t>
            </a:r>
            <a:r>
              <a:rPr lang="en-US" dirty="0" err="1"/>
              <a:t>ydre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indre</a:t>
            </a:r>
            <a:r>
              <a:rPr lang="en-US" dirty="0"/>
              <a:t> diameter </a:t>
            </a:r>
            <a:r>
              <a:rPr lang="en-US" dirty="0" err="1"/>
              <a:t>på</a:t>
            </a:r>
            <a:r>
              <a:rPr lang="en-US" dirty="0"/>
              <a:t> 7 cm </a:t>
            </a:r>
            <a:r>
              <a:rPr lang="en-US" dirty="0" err="1"/>
              <a:t>og</a:t>
            </a:r>
            <a:r>
              <a:rPr lang="en-US" dirty="0"/>
              <a:t>  3 cm?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FD45-6476-DC4A-BB6D-7281407A827E}"/>
              </a:ext>
            </a:extLst>
          </p:cNvPr>
          <p:cNvSpPr txBox="1"/>
          <p:nvPr/>
        </p:nvSpPr>
        <p:spPr>
          <a:xfrm>
            <a:off x="5227320" y="3386418"/>
            <a:ext cx="45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 </a:t>
            </a:r>
          </a:p>
          <a:p>
            <a:r>
              <a:rPr lang="en-US" dirty="0"/>
              <a:t>  </a:t>
            </a:r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836045-5483-9747-B473-B29B62F703CF}"/>
              </a:ext>
            </a:extLst>
          </p:cNvPr>
          <p:cNvSpPr txBox="1"/>
          <p:nvPr/>
        </p:nvSpPr>
        <p:spPr>
          <a:xfrm>
            <a:off x="5227320" y="2740087"/>
            <a:ext cx="45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System.Math.PI</a:t>
            </a:r>
            <a:r>
              <a:rPr lang="en-US" dirty="0"/>
              <a:t> * r * 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37D40-2506-7144-BEA4-592B218BA02A}"/>
              </a:ext>
            </a:extLst>
          </p:cNvPr>
          <p:cNvSpPr txBox="1"/>
          <p:nvPr/>
        </p:nvSpPr>
        <p:spPr>
          <a:xfrm>
            <a:off x="5227320" y="4405227"/>
            <a:ext cx="45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4146F9-EAF5-494A-8C1D-A3A97AADA4F2}"/>
              </a:ext>
            </a:extLst>
          </p:cNvPr>
          <p:cNvSpPr txBox="1"/>
          <p:nvPr/>
        </p:nvSpPr>
        <p:spPr>
          <a:xfrm>
            <a:off x="5227320" y="5045120"/>
            <a:ext cx="4555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B5E8C1-FCA8-9B4F-B55D-150C1E7E0589}"/>
              </a:ext>
            </a:extLst>
          </p:cNvPr>
          <p:cNvCxnSpPr>
            <a:cxnSpLocks/>
          </p:cNvCxnSpPr>
          <p:nvPr/>
        </p:nvCxnSpPr>
        <p:spPr>
          <a:xfrm>
            <a:off x="5227320" y="2865120"/>
            <a:ext cx="4191000" cy="52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9FB81D-8282-734E-816D-931FEEDBF35A}"/>
              </a:ext>
            </a:extLst>
          </p:cNvPr>
          <p:cNvCxnSpPr>
            <a:cxnSpLocks/>
          </p:cNvCxnSpPr>
          <p:nvPr/>
        </p:nvCxnSpPr>
        <p:spPr>
          <a:xfrm flipV="1">
            <a:off x="5227320" y="2865120"/>
            <a:ext cx="4191000" cy="52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809145-10E5-394D-B58E-D049F672390B}"/>
              </a:ext>
            </a:extLst>
          </p:cNvPr>
          <p:cNvSpPr txBox="1"/>
          <p:nvPr/>
        </p:nvSpPr>
        <p:spPr>
          <a:xfrm>
            <a:off x="5227320" y="952534"/>
            <a:ext cx="2470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Opgaveneddeling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Areal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cirkel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Areal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annulus</a:t>
            </a:r>
          </a:p>
        </p:txBody>
      </p:sp>
    </p:spTree>
    <p:extLst>
      <p:ext uri="{BB962C8B-B14F-4D97-AF65-F5344CB8AC3E}">
        <p14:creationId xmlns:p14="http://schemas.microsoft.com/office/powerpoint/2010/main" val="41091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42F92E-228A-FC49-AB73-A5868F3977F2}"/>
              </a:ext>
            </a:extLst>
          </p:cNvPr>
          <p:cNvSpPr txBox="1"/>
          <p:nvPr/>
        </p:nvSpPr>
        <p:spPr>
          <a:xfrm>
            <a:off x="6420363" y="234628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522B3-1085-614E-BB88-D969D89E799A}"/>
              </a:ext>
            </a:extLst>
          </p:cNvPr>
          <p:cNvSpPr txBox="1"/>
          <p:nvPr/>
        </p:nvSpPr>
        <p:spPr>
          <a:xfrm>
            <a:off x="426720" y="234628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Virkefelter</a:t>
            </a:r>
            <a:r>
              <a:rPr lang="en-GB" dirty="0"/>
              <a:t> vs. </a:t>
            </a:r>
            <a:r>
              <a:rPr lang="en-GB" dirty="0" err="1"/>
              <a:t>Miljø</a:t>
            </a:r>
            <a:r>
              <a:rPr lang="en-GB" dirty="0"/>
              <a:t> (scope vs. environment)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B4E550-1B90-314B-B68F-BBA5C0B2DB0A}"/>
              </a:ext>
            </a:extLst>
          </p:cNvPr>
          <p:cNvSpPr/>
          <p:nvPr/>
        </p:nvSpPr>
        <p:spPr>
          <a:xfrm>
            <a:off x="426720" y="3003300"/>
            <a:ext cx="3810000" cy="14925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317F4-F987-044B-930C-6CF33F429D36}"/>
              </a:ext>
            </a:extLst>
          </p:cNvPr>
          <p:cNvSpPr/>
          <p:nvPr/>
        </p:nvSpPr>
        <p:spPr>
          <a:xfrm>
            <a:off x="609600" y="2666320"/>
            <a:ext cx="3246120" cy="2750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EC888A-D043-B446-B91A-BBC7CBDF17A4}"/>
              </a:ext>
            </a:extLst>
          </p:cNvPr>
          <p:cNvSpPr/>
          <p:nvPr/>
        </p:nvSpPr>
        <p:spPr>
          <a:xfrm>
            <a:off x="492758" y="3865858"/>
            <a:ext cx="3530601" cy="49278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5FF4F-8EB8-AC45-8B69-2023F5DD9F86}"/>
              </a:ext>
            </a:extLst>
          </p:cNvPr>
          <p:cNvSpPr/>
          <p:nvPr/>
        </p:nvSpPr>
        <p:spPr>
          <a:xfrm>
            <a:off x="624840" y="3481120"/>
            <a:ext cx="3246120" cy="2750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BC0A9-7C16-D544-938B-70F14605B494}"/>
              </a:ext>
            </a:extLst>
          </p:cNvPr>
          <p:cNvSpPr txBox="1"/>
          <p:nvPr/>
        </p:nvSpPr>
        <p:spPr>
          <a:xfrm>
            <a:off x="215989" y="191496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Virkefelt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2C666-B382-0C40-96CC-6FDC6316E5EC}"/>
              </a:ext>
            </a:extLst>
          </p:cNvPr>
          <p:cNvSpPr txBox="1"/>
          <p:nvPr/>
        </p:nvSpPr>
        <p:spPr>
          <a:xfrm>
            <a:off x="6266269" y="191496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Miljø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2B6EF-BE4F-5544-B4F3-461E055A5630}"/>
              </a:ext>
            </a:extLst>
          </p:cNvPr>
          <p:cNvSpPr/>
          <p:nvPr/>
        </p:nvSpPr>
        <p:spPr>
          <a:xfrm>
            <a:off x="6466083" y="2371658"/>
            <a:ext cx="2632197" cy="56966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311132-D7EE-7D4A-A22D-837EBDACD701}"/>
              </a:ext>
            </a:extLst>
          </p:cNvPr>
          <p:cNvSpPr/>
          <p:nvPr/>
        </p:nvSpPr>
        <p:spPr>
          <a:xfrm>
            <a:off x="6405123" y="2294438"/>
            <a:ext cx="3013197" cy="15561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204E9-1946-6149-8029-C03B88B423C0}"/>
              </a:ext>
            </a:extLst>
          </p:cNvPr>
          <p:cNvSpPr/>
          <p:nvPr/>
        </p:nvSpPr>
        <p:spPr>
          <a:xfrm>
            <a:off x="6344163" y="2228240"/>
            <a:ext cx="3661660" cy="21303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9686A1-063E-9946-9687-874A42EA244E}"/>
              </a:ext>
            </a:extLst>
          </p:cNvPr>
          <p:cNvCxnSpPr>
            <a:cxnSpLocks/>
            <a:stCxn id="22" idx="2"/>
            <a:endCxn id="10" idx="3"/>
          </p:cNvCxnSpPr>
          <p:nvPr/>
        </p:nvCxnSpPr>
        <p:spPr>
          <a:xfrm flipH="1">
            <a:off x="3855720" y="2277725"/>
            <a:ext cx="878709" cy="52609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8E3F5A-9322-5A47-B12F-143BFEA8C29E}"/>
              </a:ext>
            </a:extLst>
          </p:cNvPr>
          <p:cNvSpPr txBox="1"/>
          <p:nvPr/>
        </p:nvSpPr>
        <p:spPr>
          <a:xfrm>
            <a:off x="3913878" y="1631394"/>
            <a:ext cx="164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</a:t>
            </a:r>
            <a:r>
              <a:rPr lang="en-US" dirty="0"/>
              <a:t>-r’s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77BD97-9EC7-DC46-9574-DB1942A0D896}"/>
              </a:ext>
            </a:extLst>
          </p:cNvPr>
          <p:cNvCxnSpPr>
            <a:cxnSpLocks/>
            <a:stCxn id="27" idx="2"/>
            <a:endCxn id="2" idx="3"/>
          </p:cNvCxnSpPr>
          <p:nvPr/>
        </p:nvCxnSpPr>
        <p:spPr>
          <a:xfrm flipH="1">
            <a:off x="4236720" y="2961875"/>
            <a:ext cx="964691" cy="7876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C4344F8-48F5-D743-92F8-0BF3E5D65C25}"/>
              </a:ext>
            </a:extLst>
          </p:cNvPr>
          <p:cNvSpPr txBox="1"/>
          <p:nvPr/>
        </p:nvSpPr>
        <p:spPr>
          <a:xfrm>
            <a:off x="4557645" y="2315544"/>
            <a:ext cx="128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areaCircles</a:t>
            </a:r>
            <a:r>
              <a:rPr lang="en-US" dirty="0"/>
              <a:t>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C9C3C3-EAA1-9D4F-86C6-339F81F656B2}"/>
              </a:ext>
            </a:extLst>
          </p:cNvPr>
          <p:cNvCxnSpPr>
            <a:cxnSpLocks/>
            <a:stCxn id="34" idx="1"/>
            <a:endCxn id="12" idx="3"/>
          </p:cNvCxnSpPr>
          <p:nvPr/>
        </p:nvCxnSpPr>
        <p:spPr>
          <a:xfrm flipH="1" flipV="1">
            <a:off x="3870960" y="3618620"/>
            <a:ext cx="686685" cy="67037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1EB84F-7BEA-F447-94DC-B83A10B7D75F}"/>
              </a:ext>
            </a:extLst>
          </p:cNvPr>
          <p:cNvSpPr txBox="1"/>
          <p:nvPr/>
        </p:nvSpPr>
        <p:spPr>
          <a:xfrm>
            <a:off x="4557645" y="3827326"/>
            <a:ext cx="166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</a:t>
            </a:r>
            <a:r>
              <a:rPr lang="en-US" dirty="0"/>
              <a:t>-R </a:t>
            </a:r>
            <a:r>
              <a:rPr lang="en-US" dirty="0" err="1"/>
              <a:t>og</a:t>
            </a:r>
            <a:r>
              <a:rPr lang="en-US" dirty="0"/>
              <a:t> -r’s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470041-C922-B34F-8A3A-960CAFCD6BD6}"/>
              </a:ext>
            </a:extLst>
          </p:cNvPr>
          <p:cNvCxnSpPr>
            <a:cxnSpLocks/>
            <a:stCxn id="36" idx="1"/>
            <a:endCxn id="11" idx="3"/>
          </p:cNvCxnSpPr>
          <p:nvPr/>
        </p:nvCxnSpPr>
        <p:spPr>
          <a:xfrm flipH="1" flipV="1">
            <a:off x="4023359" y="4112249"/>
            <a:ext cx="545592" cy="100774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D9E113-64CA-1942-95B6-693ADA04BA9D}"/>
              </a:ext>
            </a:extLst>
          </p:cNvPr>
          <p:cNvSpPr txBox="1"/>
          <p:nvPr/>
        </p:nvSpPr>
        <p:spPr>
          <a:xfrm>
            <a:off x="4568951" y="4796823"/>
            <a:ext cx="160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</a:t>
            </a:r>
            <a:r>
              <a:rPr lang="en-US" dirty="0"/>
              <a:t>’ </a:t>
            </a:r>
            <a:r>
              <a:rPr lang="en-US" dirty="0" err="1"/>
              <a:t>virkefelt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C58C78-D0DC-1247-B985-CBE24AED05A0}"/>
              </a:ext>
            </a:extLst>
          </p:cNvPr>
          <p:cNvCxnSpPr>
            <a:cxnSpLocks/>
            <a:stCxn id="44" idx="2"/>
            <a:endCxn id="16" idx="3"/>
          </p:cNvCxnSpPr>
          <p:nvPr/>
        </p:nvCxnSpPr>
        <p:spPr>
          <a:xfrm flipH="1">
            <a:off x="9098280" y="1707555"/>
            <a:ext cx="1165860" cy="9489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1AA50B-E70B-404F-869C-F8A5A0203D27}"/>
              </a:ext>
            </a:extLst>
          </p:cNvPr>
          <p:cNvSpPr txBox="1"/>
          <p:nvPr/>
        </p:nvSpPr>
        <p:spPr>
          <a:xfrm>
            <a:off x="9098280" y="784225"/>
            <a:ext cx="2331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 (men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37AD80-5F95-4D43-B34A-EDF34941AB09}"/>
              </a:ext>
            </a:extLst>
          </p:cNvPr>
          <p:cNvCxnSpPr>
            <a:cxnSpLocks/>
            <a:stCxn id="49" idx="1"/>
            <a:endCxn id="17" idx="3"/>
          </p:cNvCxnSpPr>
          <p:nvPr/>
        </p:nvCxnSpPr>
        <p:spPr>
          <a:xfrm flipH="1">
            <a:off x="9418320" y="2756103"/>
            <a:ext cx="711695" cy="3164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7E0051D-08E7-014A-B298-1FCD53237B51}"/>
              </a:ext>
            </a:extLst>
          </p:cNvPr>
          <p:cNvSpPr txBox="1"/>
          <p:nvPr/>
        </p:nvSpPr>
        <p:spPr>
          <a:xfrm>
            <a:off x="10130015" y="2294438"/>
            <a:ext cx="192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R, r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areaCircle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4EC969-33FC-214F-8419-099F0E2663DA}"/>
              </a:ext>
            </a:extLst>
          </p:cNvPr>
          <p:cNvCxnSpPr>
            <a:cxnSpLocks/>
            <a:stCxn id="56" idx="1"/>
            <a:endCxn id="18" idx="3"/>
          </p:cNvCxnSpPr>
          <p:nvPr/>
        </p:nvCxnSpPr>
        <p:spPr>
          <a:xfrm flipH="1" flipV="1">
            <a:off x="10005823" y="3293440"/>
            <a:ext cx="258316" cy="6803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9FD1A24-B2ED-B747-A8AC-92E763AB04ED}"/>
              </a:ext>
            </a:extLst>
          </p:cNvPr>
          <p:cNvSpPr txBox="1"/>
          <p:nvPr/>
        </p:nvSpPr>
        <p:spPr>
          <a:xfrm>
            <a:off x="10264139" y="3512084"/>
            <a:ext cx="178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areaAnnulus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9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10" grpId="0" animBg="1"/>
      <p:bldP spid="11" grpId="0" animBg="1"/>
      <p:bldP spid="12" grpId="0" animBg="1"/>
      <p:bldP spid="15" grpId="0"/>
      <p:bldP spid="16" grpId="0" animBg="1"/>
      <p:bldP spid="17" grpId="0" animBg="1"/>
      <p:bldP spid="18" grpId="0" animBg="1"/>
      <p:bldP spid="22" grpId="0"/>
      <p:bldP spid="27" grpId="0"/>
      <p:bldP spid="34" grpId="0"/>
      <p:bldP spid="36" grpId="0"/>
      <p:bldP spid="44" grpId="0"/>
      <p:bldP spid="49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42F92E-228A-FC49-AB73-A5868F3977F2}"/>
              </a:ext>
            </a:extLst>
          </p:cNvPr>
          <p:cNvSpPr txBox="1"/>
          <p:nvPr/>
        </p:nvSpPr>
        <p:spPr>
          <a:xfrm>
            <a:off x="537723" y="3047320"/>
            <a:ext cx="45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</a:p>
          <a:p>
            <a:r>
              <a:rPr lang="en-US" dirty="0"/>
              <a:t> 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</a:t>
            </a:r>
          </a:p>
          <a:p>
            <a:r>
              <a:rPr lang="en-US" dirty="0"/>
              <a:t>  </a:t>
            </a:r>
            <a:r>
              <a:rPr lang="en-US" dirty="0" err="1"/>
              <a:t>areaCircle</a:t>
            </a:r>
            <a:r>
              <a:rPr lang="en-US" dirty="0"/>
              <a:t> R </a:t>
            </a:r>
            <a:r>
              <a:rPr lang="en-DK" dirty="0"/>
              <a:t>-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  <a:p>
            <a:endParaRPr lang="en-US" dirty="0"/>
          </a:p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areaAnnulus</a:t>
            </a:r>
            <a:r>
              <a:rPr lang="en-US" dirty="0"/>
              <a:t> 3.5 1.5)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Håndkøring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2C666-B382-0C40-96CC-6FDC6316E5EC}"/>
              </a:ext>
            </a:extLst>
          </p:cNvPr>
          <p:cNvSpPr txBox="1"/>
          <p:nvPr/>
        </p:nvSpPr>
        <p:spPr>
          <a:xfrm>
            <a:off x="383629" y="26160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Miljø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2B6EF-BE4F-5544-B4F3-461E055A5630}"/>
              </a:ext>
            </a:extLst>
          </p:cNvPr>
          <p:cNvSpPr/>
          <p:nvPr/>
        </p:nvSpPr>
        <p:spPr>
          <a:xfrm>
            <a:off x="583443" y="3072698"/>
            <a:ext cx="2632197" cy="56966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311132-D7EE-7D4A-A22D-837EBDACD701}"/>
              </a:ext>
            </a:extLst>
          </p:cNvPr>
          <p:cNvSpPr/>
          <p:nvPr/>
        </p:nvSpPr>
        <p:spPr>
          <a:xfrm>
            <a:off x="522483" y="2995478"/>
            <a:ext cx="3013197" cy="15561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204E9-1946-6149-8029-C03B88B423C0}"/>
              </a:ext>
            </a:extLst>
          </p:cNvPr>
          <p:cNvSpPr/>
          <p:nvPr/>
        </p:nvSpPr>
        <p:spPr>
          <a:xfrm>
            <a:off x="461523" y="2929280"/>
            <a:ext cx="3661660" cy="21303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C58C78-D0DC-1247-B985-CBE24AED05A0}"/>
              </a:ext>
            </a:extLst>
          </p:cNvPr>
          <p:cNvCxnSpPr>
            <a:cxnSpLocks/>
            <a:stCxn id="44" idx="2"/>
            <a:endCxn id="16" idx="3"/>
          </p:cNvCxnSpPr>
          <p:nvPr/>
        </p:nvCxnSpPr>
        <p:spPr>
          <a:xfrm flipH="1">
            <a:off x="3215640" y="2408595"/>
            <a:ext cx="1165860" cy="9489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1AA50B-E70B-404F-869C-F8A5A0203D27}"/>
              </a:ext>
            </a:extLst>
          </p:cNvPr>
          <p:cNvSpPr txBox="1"/>
          <p:nvPr/>
        </p:nvSpPr>
        <p:spPr>
          <a:xfrm>
            <a:off x="3215640" y="1485265"/>
            <a:ext cx="2331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areaCircle-krop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 (men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37AD80-5F95-4D43-B34A-EDF34941AB09}"/>
              </a:ext>
            </a:extLst>
          </p:cNvPr>
          <p:cNvCxnSpPr>
            <a:cxnSpLocks/>
            <a:stCxn id="49" idx="1"/>
            <a:endCxn id="17" idx="3"/>
          </p:cNvCxnSpPr>
          <p:nvPr/>
        </p:nvCxnSpPr>
        <p:spPr>
          <a:xfrm flipH="1">
            <a:off x="3535680" y="3457143"/>
            <a:ext cx="711695" cy="3164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7E0051D-08E7-014A-B298-1FCD53237B51}"/>
              </a:ext>
            </a:extLst>
          </p:cNvPr>
          <p:cNvSpPr txBox="1"/>
          <p:nvPr/>
        </p:nvSpPr>
        <p:spPr>
          <a:xfrm>
            <a:off x="4247375" y="2995478"/>
            <a:ext cx="192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areaAnnulus-krop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R, r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areaCircle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4EC969-33FC-214F-8419-099F0E2663DA}"/>
              </a:ext>
            </a:extLst>
          </p:cNvPr>
          <p:cNvCxnSpPr>
            <a:cxnSpLocks/>
            <a:stCxn id="56" idx="1"/>
            <a:endCxn id="18" idx="3"/>
          </p:cNvCxnSpPr>
          <p:nvPr/>
        </p:nvCxnSpPr>
        <p:spPr>
          <a:xfrm flipH="1" flipV="1">
            <a:off x="4123183" y="3994480"/>
            <a:ext cx="258316" cy="6803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9FD1A24-B2ED-B747-A8AC-92E763AB04ED}"/>
              </a:ext>
            </a:extLst>
          </p:cNvPr>
          <p:cNvSpPr txBox="1"/>
          <p:nvPr/>
        </p:nvSpPr>
        <p:spPr>
          <a:xfrm>
            <a:off x="4381499" y="4213124"/>
            <a:ext cx="178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</a:t>
            </a:r>
            <a:r>
              <a:rPr lang="en-US" dirty="0" err="1"/>
              <a:t>areaCircle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areaAnnulus</a:t>
            </a:r>
            <a:endParaRPr lang="en-US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C58AF24-72A5-F74C-B82A-1580876AB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92403"/>
              </p:ext>
            </p:extLst>
          </p:nvPr>
        </p:nvGraphicFramePr>
        <p:xfrm>
          <a:off x="6134862" y="365760"/>
          <a:ext cx="6057139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958">
                  <a:extLst>
                    <a:ext uri="{9D8B030D-6E8A-4147-A177-3AD203B41FA5}">
                      <a16:colId xmlns:a16="http://schemas.microsoft.com/office/drawing/2014/main" val="1517136038"/>
                    </a:ext>
                  </a:extLst>
                </a:gridCol>
                <a:gridCol w="703904">
                  <a:extLst>
                    <a:ext uri="{9D8B030D-6E8A-4147-A177-3AD203B41FA5}">
                      <a16:colId xmlns:a16="http://schemas.microsoft.com/office/drawing/2014/main" val="335790545"/>
                    </a:ext>
                  </a:extLst>
                </a:gridCol>
                <a:gridCol w="749810">
                  <a:extLst>
                    <a:ext uri="{9D8B030D-6E8A-4147-A177-3AD203B41FA5}">
                      <a16:colId xmlns:a16="http://schemas.microsoft.com/office/drawing/2014/main" val="2979577044"/>
                    </a:ext>
                  </a:extLst>
                </a:gridCol>
                <a:gridCol w="3871467">
                  <a:extLst>
                    <a:ext uri="{9D8B030D-6E8A-4147-A177-3AD203B41FA5}">
                      <a16:colId xmlns:a16="http://schemas.microsoft.com/office/drawing/2014/main" val="2688136872"/>
                    </a:ext>
                  </a:extLst>
                </a:gridCol>
              </a:tblGrid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Linje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Miljø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556236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= ((r),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905989"/>
                  </a:ext>
                </a:extLst>
              </a:tr>
              <a:tr h="62909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areaAnnulus</a:t>
                      </a:r>
                      <a:r>
                        <a:rPr lang="en-US" dirty="0"/>
                        <a:t> = ((</a:t>
                      </a:r>
                      <a:r>
                        <a:rPr lang="en-US" dirty="0" err="1"/>
                        <a:t>R,r</a:t>
                      </a:r>
                      <a:r>
                        <a:rPr lang="en-US" dirty="0"/>
                        <a:t>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</a:t>
                      </a: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995078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areaAnnulus</a:t>
                      </a:r>
                      <a:r>
                        <a:rPr lang="en-US" dirty="0"/>
                        <a:t> 3.5 1.5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16797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((R=3.5,r=1.5),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</a:t>
                      </a: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16734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3.5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447097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((r=3.5),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996987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= </a:t>
                      </a:r>
                      <a:r>
                        <a:rPr lang="en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154551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3.5 = 38.4…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85930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1.5 =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651269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((r=1.5),</a:t>
                      </a:r>
                      <a:r>
                        <a:rPr lang="en-US" dirty="0" err="1"/>
                        <a:t>krop</a:t>
                      </a:r>
                      <a:r>
                        <a:rPr lang="en-US" dirty="0"/>
                        <a:t>,())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04670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= </a:t>
                      </a:r>
                      <a:r>
                        <a:rPr lang="en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631178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areaCircle</a:t>
                      </a:r>
                      <a:r>
                        <a:rPr lang="en-US" dirty="0"/>
                        <a:t> 1.5 = 7.0…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41231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= </a:t>
                      </a:r>
                      <a:r>
                        <a:rPr lang="en-DK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DK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24639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areaAnnulus</a:t>
                      </a:r>
                      <a:r>
                        <a:rPr lang="en-US" dirty="0"/>
                        <a:t> 3.5 1.5 = 31.4…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47408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= 31.4…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65007"/>
                  </a:ext>
                </a:extLst>
              </a:tr>
              <a:tr h="359485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= 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8378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E11E0E-1CDB-5841-8EA9-EFAD2B7F470F}"/>
              </a:ext>
            </a:extLst>
          </p:cNvPr>
          <p:cNvSpPr txBox="1"/>
          <p:nvPr/>
        </p:nvSpPr>
        <p:spPr>
          <a:xfrm>
            <a:off x="182880" y="3063240"/>
            <a:ext cx="3097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</a:p>
          <a:p>
            <a:r>
              <a:rPr lang="en-US" dirty="0">
                <a:highlight>
                  <a:srgbClr val="00FF00"/>
                </a:highlight>
              </a:rPr>
              <a:t>2</a:t>
            </a:r>
          </a:p>
          <a:p>
            <a:r>
              <a:rPr lang="en-US" dirty="0">
                <a:highlight>
                  <a:srgbClr val="00FF00"/>
                </a:highlight>
              </a:rPr>
              <a:t>3</a:t>
            </a:r>
          </a:p>
          <a:p>
            <a:r>
              <a:rPr lang="en-US" dirty="0">
                <a:highlight>
                  <a:srgbClr val="00FF00"/>
                </a:highlight>
              </a:rPr>
              <a:t>4</a:t>
            </a:r>
          </a:p>
          <a:p>
            <a:r>
              <a:rPr lang="en-US" dirty="0">
                <a:highlight>
                  <a:srgbClr val="00FF00"/>
                </a:highlight>
              </a:rPr>
              <a:t>5</a:t>
            </a:r>
          </a:p>
          <a:p>
            <a:r>
              <a:rPr lang="en-US" dirty="0">
                <a:highlight>
                  <a:srgbClr val="00FF00"/>
                </a:highlight>
              </a:rPr>
              <a:t>6</a:t>
            </a:r>
          </a:p>
          <a:p>
            <a:r>
              <a:rPr lang="en-US" dirty="0">
                <a:highlight>
                  <a:srgbClr val="00FF00"/>
                </a:highligh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65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31229" y="425614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Advarsel</a:t>
            </a:r>
            <a:r>
              <a:rPr lang="en-US" dirty="0"/>
              <a:t>: </a:t>
            </a:r>
            <a:r>
              <a:rPr lang="en-US" dirty="0" err="1"/>
              <a:t>biblioteks</a:t>
            </a:r>
            <a:r>
              <a:rPr lang="en-US" dirty="0"/>
              <a:t>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applicationsfil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have </a:t>
            </a:r>
            <a:r>
              <a:rPr lang="en-US" dirty="0" err="1"/>
              <a:t>forskellige</a:t>
            </a:r>
            <a:r>
              <a:rPr lang="en-US" dirty="0"/>
              <a:t> </a:t>
            </a:r>
            <a:r>
              <a:rPr lang="en-US" dirty="0" err="1"/>
              <a:t>navne</a:t>
            </a:r>
            <a:r>
              <a:rPr lang="en-US" dirty="0"/>
              <a:t>!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19368-7810-F24D-8F7F-BFBD4D1F9EFB}"/>
              </a:ext>
            </a:extLst>
          </p:cNvPr>
          <p:cNvSpPr txBox="1"/>
          <p:nvPr/>
        </p:nvSpPr>
        <p:spPr>
          <a:xfrm>
            <a:off x="3383280" y="1672584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area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areaCircle</a:t>
            </a:r>
            <a:r>
              <a:rPr lang="en-US" dirty="0"/>
              <a:t> r = </a:t>
            </a:r>
            <a:r>
              <a:rPr lang="en-US" dirty="0" err="1"/>
              <a:t>System.Math.PI</a:t>
            </a:r>
            <a:r>
              <a:rPr lang="en-US" dirty="0"/>
              <a:t> * r * r</a:t>
            </a:r>
          </a:p>
          <a:p>
            <a:r>
              <a:rPr lang="en-US" dirty="0"/>
              <a:t>let </a:t>
            </a:r>
            <a:r>
              <a:rPr lang="en-US" dirty="0" err="1"/>
              <a:t>areaAnnulus</a:t>
            </a:r>
            <a:r>
              <a:rPr lang="en-US" dirty="0"/>
              <a:t> R r = </a:t>
            </a:r>
            <a:r>
              <a:rPr lang="en-US" dirty="0" err="1"/>
              <a:t>areaCircle</a:t>
            </a:r>
            <a:r>
              <a:rPr lang="en-US" dirty="0"/>
              <a:t> R - </a:t>
            </a:r>
            <a:r>
              <a:rPr lang="en-US" dirty="0" err="1"/>
              <a:t>areaCircle</a:t>
            </a:r>
            <a:r>
              <a:rPr lang="en-US" dirty="0"/>
              <a:t>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1DE5F-37B6-1449-B8F5-693BD38CD105}"/>
              </a:ext>
            </a:extLst>
          </p:cNvPr>
          <p:cNvSpPr txBox="1"/>
          <p:nvPr/>
        </p:nvSpPr>
        <p:spPr>
          <a:xfrm>
            <a:off x="3154680" y="131054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7CA51-E580-5845-A33C-095633CB4E6A}"/>
              </a:ext>
            </a:extLst>
          </p:cNvPr>
          <p:cNvSpPr txBox="1"/>
          <p:nvPr/>
        </p:nvSpPr>
        <p:spPr>
          <a:xfrm>
            <a:off x="3383280" y="372016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area.areaAnnulus</a:t>
            </a:r>
            <a:r>
              <a:rPr lang="en-US" dirty="0"/>
              <a:t> 3.5 1.5)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CF346-590D-5441-89AE-D40DC8E4E850}"/>
              </a:ext>
            </a:extLst>
          </p:cNvPr>
          <p:cNvSpPr txBox="1"/>
          <p:nvPr/>
        </p:nvSpPr>
        <p:spPr>
          <a:xfrm>
            <a:off x="3154680" y="333406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area.fsx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7DAC7-5BB4-C943-8F1B-781249B7F73A}"/>
              </a:ext>
            </a:extLst>
          </p:cNvPr>
          <p:cNvSpPr txBox="1"/>
          <p:nvPr/>
        </p:nvSpPr>
        <p:spPr>
          <a:xfrm>
            <a:off x="3383280" y="489199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printfn</a:t>
            </a:r>
            <a:r>
              <a:rPr lang="en-US" dirty="0"/>
              <a:t> "%g" (</a:t>
            </a:r>
            <a:r>
              <a:rPr lang="en-US" dirty="0" err="1"/>
              <a:t>area.areaAnnulus</a:t>
            </a:r>
            <a:r>
              <a:rPr lang="en-US" dirty="0"/>
              <a:t> 3.5 1.5)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EB853-F1E1-D34C-8B46-1BD601E31841}"/>
              </a:ext>
            </a:extLst>
          </p:cNvPr>
          <p:cNvSpPr txBox="1"/>
          <p:nvPr/>
        </p:nvSpPr>
        <p:spPr>
          <a:xfrm>
            <a:off x="3154680" y="448182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areaTest.fsx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75A01E-DE66-6346-A741-67ADC04E695F}"/>
              </a:ext>
            </a:extLst>
          </p:cNvPr>
          <p:cNvCxnSpPr>
            <a:cxnSpLocks/>
          </p:cNvCxnSpPr>
          <p:nvPr/>
        </p:nvCxnSpPr>
        <p:spPr>
          <a:xfrm>
            <a:off x="3276600" y="3474376"/>
            <a:ext cx="4191000" cy="7151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36FC5-4B60-8248-BD1D-2CFF6BDB8591}"/>
              </a:ext>
            </a:extLst>
          </p:cNvPr>
          <p:cNvCxnSpPr>
            <a:cxnSpLocks/>
          </p:cNvCxnSpPr>
          <p:nvPr/>
        </p:nvCxnSpPr>
        <p:spPr>
          <a:xfrm flipV="1">
            <a:off x="3276600" y="3474376"/>
            <a:ext cx="4191000" cy="7151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0C94-512B-7F44-A3C7-D56CEC61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Spørgetime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A87C13-137F-B24F-9485-CE7CEA15DB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82481" y="857359"/>
            <a:ext cx="5814374" cy="569366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1CB15-9956-1D4E-AEC4-BED1E74E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23/09/2020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6640-9E77-7441-BD7C-77DC1812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261058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</Words>
  <Application>Microsoft Macintosh PowerPoint</Application>
  <PresentationFormat>Widescreen</PresentationFormat>
  <Paragraphs>175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Spørgetime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2020-09-23T19:54:29Z</dcterms:modified>
</cp:coreProperties>
</file>